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510" r:id="rId3"/>
    <p:sldId id="511" r:id="rId4"/>
    <p:sldId id="512" r:id="rId5"/>
    <p:sldId id="513" r:id="rId6"/>
    <p:sldId id="514" r:id="rId7"/>
    <p:sldId id="515" r:id="rId8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38232"/>
    <a:srgbClr val="007C8F"/>
    <a:srgbClr val="BECCD1"/>
    <a:srgbClr val="88B6C2"/>
    <a:srgbClr val="00A9AB"/>
    <a:srgbClr val="E2EBF0"/>
    <a:srgbClr val="AF9DCA"/>
    <a:srgbClr val="5197A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2"/>
  </p:normalViewPr>
  <p:slideViewPr>
    <p:cSldViewPr>
      <p:cViewPr varScale="1">
        <p:scale>
          <a:sx n="87" d="100"/>
          <a:sy n="87" d="100"/>
        </p:scale>
        <p:origin x="-696" y="-7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6" d="100"/>
        <a:sy n="206" d="100"/>
      </p:scale>
      <p:origin x="0" y="12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1A57C72-CBFB-47AE-949B-40BEE8D9B81C}" type="datetimeFigureOut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4F4E4C3-50CC-4DBF-B3B8-9FB4E74BB6E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71B0B52-89B5-4BD1-9CB1-914B7757AD3F}" type="datetimeFigureOut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F810FD7-ADB4-4556-8A05-99C83A676AE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89992-1FBD-4916-9D43-BA01F7C043F7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DF7A0-0599-4B67-9A84-5E1429B9D3A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252A1-D9D0-41DE-94D9-086BDB81A120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9BF65-E766-44DE-A3DD-81A0B1D0AD1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109B0-99CA-498A-8ADF-FED98BB44296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D0C6A-814C-4E9E-BFDE-A7033C086F8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F6059-1092-4966-877F-233B660587E9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818EF-B2B1-456F-9ECA-935B8180486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18C05-316E-4421-A08D-7EA2F36D6DEF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02281-AFA5-4D99-A565-C9C0D090D36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5E3DE-EBD9-46E2-AD5E-5BEBB70E0510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C4644-999C-4150-B5BA-5532FBEC40C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E7E24-A186-4858-A7AE-3526DD8C10F9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4CBC0E-B499-451E-8DAA-DDFB678AEBB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7E931-9CC8-4BD7-A03E-693E7CB4E7F4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E8F78-8CB1-4FCA-A60B-FA88D418061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31F1E-9366-4C7C-8C43-5909908BE3B5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85D93-C4C6-4C69-B02C-5C9F4E73738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65B3D-2ACD-4AA5-8DF9-96CE293578BD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DC8C7-901F-4C92-ACCD-33FB1EC2835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51740-CC09-4B3C-A8B4-2FD86495DC99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B08BC-C32F-4B92-92E2-4C653E7E6ED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C32B69-5CD2-4626-AEB6-4DA6E9E8A6A9}" type="datetime1">
              <a:rPr lang="it-IT" altLang="it-IT"/>
              <a:pPr>
                <a:defRPr/>
              </a:pPr>
              <a:t>18/04/2020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8626853-E00A-4D3D-AA4E-04EB88CE2AC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sellaDiTesto 14"/>
          <p:cNvSpPr txBox="1"/>
          <p:nvPr/>
        </p:nvSpPr>
        <p:spPr>
          <a:xfrm>
            <a:off x="1214414" y="1142984"/>
            <a:ext cx="6858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smtClean="0"/>
              <a:t>LA RESTAURAZIONE</a:t>
            </a:r>
            <a:endParaRPr lang="it-IT" sz="4400" dirty="0"/>
          </a:p>
        </p:txBody>
      </p:sp>
      <p:pic>
        <p:nvPicPr>
          <p:cNvPr id="4109" name="Picture 13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357430"/>
            <a:ext cx="6096000" cy="4067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https://upload.wikimedia.org/wikipedia/commons/thumb/6/6c/Prince_Klemens_Lothar_von_Metternich-Winneburg.jpg/170px-Prince_Klemens_Lothar_von_Metternich-Winneburg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b="23529"/>
          <a:stretch>
            <a:fillRect/>
          </a:stretch>
        </p:blipFill>
        <p:spPr bwMode="auto">
          <a:xfrm>
            <a:off x="7358082" y="214290"/>
            <a:ext cx="1619250" cy="1857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ttangolo arrotondato 9"/>
          <p:cNvSpPr/>
          <p:nvPr/>
        </p:nvSpPr>
        <p:spPr>
          <a:xfrm>
            <a:off x="2500298" y="2714620"/>
            <a:ext cx="4572032" cy="285752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5D93-C4C6-4C69-B02C-5C9F4E737387}" type="slidenum">
              <a:rPr lang="it-IT" altLang="it-IT" smtClean="0"/>
              <a:pPr/>
              <a:t>2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714348" y="285728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L’età della Restaurazione</a:t>
            </a:r>
            <a:endParaRPr lang="it-IT" sz="4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85786" y="1643050"/>
            <a:ext cx="8001056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it-IT" sz="2400" dirty="0" smtClean="0"/>
              <a:t>Alla fine dell’età napoleonica, le potenze vincitrici </a:t>
            </a:r>
            <a:r>
              <a:rPr lang="it-IT" sz="2400" dirty="0"/>
              <a:t>si </a:t>
            </a:r>
            <a:r>
              <a:rPr lang="it-IT" sz="2400" dirty="0" smtClean="0"/>
              <a:t>accordano </a:t>
            </a:r>
            <a:r>
              <a:rPr lang="it-IT" sz="2400" dirty="0"/>
              <a:t>per </a:t>
            </a:r>
            <a:r>
              <a:rPr lang="it-IT" sz="2400" b="1" dirty="0"/>
              <a:t>riportare sul trono i sovrani </a:t>
            </a:r>
            <a:r>
              <a:rPr lang="it-IT" sz="2400" b="1" dirty="0" smtClean="0"/>
              <a:t>spodestati</a:t>
            </a:r>
            <a:endParaRPr lang="it-IT" sz="24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000364" y="3429000"/>
            <a:ext cx="2163762" cy="91940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sz="2400" dirty="0" smtClean="0">
                <a:solidFill>
                  <a:srgbClr val="FF0000"/>
                </a:solidFill>
                <a:effectLst/>
                <a:latin typeface="+mn-lt"/>
              </a:rPr>
              <a:t>Congresso di Vienna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4643438" y="3929066"/>
            <a:ext cx="2105025" cy="1328023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sz="2400" dirty="0" smtClean="0">
                <a:effectLst/>
                <a:latin typeface="+mn-lt"/>
              </a:rPr>
              <a:t>18 settembre 1814 - 9 </a:t>
            </a:r>
            <a:r>
              <a:rPr lang="it-IT" sz="2400" dirty="0">
                <a:effectLst/>
                <a:latin typeface="+mn-lt"/>
              </a:rPr>
              <a:t>giugno 1815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714744" y="292893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s</a:t>
            </a:r>
            <a:r>
              <a:rPr lang="it-IT" dirty="0" smtClean="0"/>
              <a:t>i convoca il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https://upload.wikimedia.org/wikipedia/commons/thumb/6/6c/Prince_Klemens_Lothar_von_Metternich-Winneburg.jpg/170px-Prince_Klemens_Lothar_von_Metternich-Winneburg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b="23529"/>
          <a:stretch>
            <a:fillRect/>
          </a:stretch>
        </p:blipFill>
        <p:spPr bwMode="auto">
          <a:xfrm>
            <a:off x="7358082" y="214290"/>
            <a:ext cx="1619250" cy="1857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5D93-C4C6-4C69-B02C-5C9F4E737387}" type="slidenum">
              <a:rPr lang="it-IT" altLang="it-IT" smtClean="0"/>
              <a:pPr/>
              <a:t>3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714348" y="285728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Congresso di Vienna</a:t>
            </a:r>
            <a:endParaRPr lang="it-IT" sz="4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42910" y="1714488"/>
            <a:ext cx="800105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Francia</a:t>
            </a:r>
            <a:r>
              <a:rPr lang="it-IT" sz="2400" dirty="0" smtClean="0"/>
              <a:t>, che </a:t>
            </a:r>
            <a:r>
              <a:rPr lang="it-IT" sz="2400" dirty="0"/>
              <a:t>partecipa col ministro </a:t>
            </a:r>
            <a:r>
              <a:rPr lang="it-IT" sz="2400" dirty="0" err="1" smtClean="0"/>
              <a:t>Talleyrand</a:t>
            </a:r>
            <a:endParaRPr lang="it-IT" sz="24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286116" y="1142984"/>
            <a:ext cx="3643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I PROTAGONISTI</a:t>
            </a:r>
            <a:endParaRPr lang="it-IT" sz="24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42910" y="2857496"/>
            <a:ext cx="8001056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Austria</a:t>
            </a:r>
            <a:r>
              <a:rPr lang="it-IT" sz="2400" dirty="0" smtClean="0"/>
              <a:t>, con </a:t>
            </a:r>
            <a:r>
              <a:rPr lang="it-IT" sz="2400" b="1" dirty="0" err="1"/>
              <a:t>Metternich</a:t>
            </a:r>
            <a:r>
              <a:rPr lang="it-IT" sz="2400" dirty="0"/>
              <a:t>, l’artefice del </a:t>
            </a:r>
            <a:r>
              <a:rPr lang="it-IT" sz="2400" dirty="0" smtClean="0"/>
              <a:t>congresso</a:t>
            </a:r>
            <a:endParaRPr lang="it-IT" sz="24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642910" y="3571876"/>
            <a:ext cx="800105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Russia</a:t>
            </a:r>
            <a:r>
              <a:rPr lang="it-IT" sz="2400" dirty="0" smtClean="0"/>
              <a:t>, con lo zar </a:t>
            </a:r>
            <a:r>
              <a:rPr lang="it-IT" sz="2400" dirty="0"/>
              <a:t>Alessandro </a:t>
            </a:r>
            <a:r>
              <a:rPr lang="it-IT" sz="2400" dirty="0" smtClean="0"/>
              <a:t>I</a:t>
            </a:r>
            <a:endParaRPr lang="it-IT" sz="24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642910" y="4286256"/>
            <a:ext cx="8001056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/>
            <a:r>
              <a:rPr lang="it-IT" sz="2400" b="1" dirty="0" smtClean="0">
                <a:solidFill>
                  <a:srgbClr val="FF0000"/>
                </a:solidFill>
              </a:rPr>
              <a:t>Prussia</a:t>
            </a:r>
            <a:r>
              <a:rPr lang="it-IT" sz="2400" dirty="0" smtClean="0"/>
              <a:t>, con </a:t>
            </a:r>
            <a:r>
              <a:rPr lang="it-IT" sz="2400" dirty="0"/>
              <a:t>il kaiser Federico Guglielmo </a:t>
            </a:r>
            <a:r>
              <a:rPr lang="it-IT" sz="2400" dirty="0" smtClean="0"/>
              <a:t>II </a:t>
            </a:r>
            <a:endParaRPr lang="it-IT" sz="24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42910" y="5000636"/>
            <a:ext cx="8001056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Inghilterra</a:t>
            </a:r>
            <a:r>
              <a:rPr lang="it-IT" sz="2400" dirty="0" smtClean="0"/>
              <a:t>, con </a:t>
            </a:r>
            <a:r>
              <a:rPr lang="it-IT" sz="2400" dirty="0"/>
              <a:t>il ministro degli esteri, Lord </a:t>
            </a:r>
            <a:r>
              <a:rPr lang="it-IT" sz="2400" dirty="0" err="1"/>
              <a:t>Castlereagh</a:t>
            </a:r>
            <a:r>
              <a:rPr lang="it-IT" sz="2400" dirty="0"/>
              <a:t> e, successivamente, dal Duca di </a:t>
            </a:r>
            <a:r>
              <a:rPr lang="it-IT" sz="2400" dirty="0" smtClean="0"/>
              <a:t>Wellington</a:t>
            </a:r>
            <a:endParaRPr lang="it-IT" sz="24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938186" y="2224078"/>
            <a:ext cx="8001056" cy="400110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it-IT" sz="2000" dirty="0" smtClean="0"/>
              <a:t>Dove si </a:t>
            </a:r>
            <a:r>
              <a:rPr lang="it-IT" sz="2000" dirty="0"/>
              <a:t>era restaurata la monarchia di Luigi </a:t>
            </a:r>
            <a:r>
              <a:rPr lang="it-IT" sz="2000" dirty="0" smtClean="0"/>
              <a:t>XVIII, </a:t>
            </a:r>
            <a:r>
              <a:rPr lang="it-IT" sz="2000" dirty="0"/>
              <a:t>fratello minore </a:t>
            </a:r>
            <a:r>
              <a:rPr lang="it-IT" sz="2000" dirty="0" smtClean="0"/>
              <a:t>di </a:t>
            </a:r>
            <a:r>
              <a:rPr lang="it-IT" sz="2000" dirty="0"/>
              <a:t>Luigi XVI</a:t>
            </a:r>
            <a:endParaRPr lang="it-IT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https://upload.wikimedia.org/wikipedia/commons/thumb/6/6c/Prince_Klemens_Lothar_von_Metternich-Winneburg.jpg/170px-Prince_Klemens_Lothar_von_Metternich-Winneburg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b="23529"/>
          <a:stretch>
            <a:fillRect/>
          </a:stretch>
        </p:blipFill>
        <p:spPr bwMode="auto">
          <a:xfrm>
            <a:off x="7358082" y="214290"/>
            <a:ext cx="1619250" cy="1857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5D93-C4C6-4C69-B02C-5C9F4E737387}" type="slidenum">
              <a:rPr lang="it-IT" altLang="it-IT" smtClean="0"/>
              <a:pPr/>
              <a:t>4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714348" y="285728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Congresso di Vienna</a:t>
            </a:r>
            <a:endParaRPr lang="it-IT" sz="40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28596" y="1857364"/>
            <a:ext cx="328614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Principio di </a:t>
            </a:r>
            <a:r>
              <a:rPr lang="it-IT" sz="2400" b="1" dirty="0" smtClean="0">
                <a:solidFill>
                  <a:srgbClr val="FF0000"/>
                </a:solidFill>
              </a:rPr>
              <a:t>LEGITTIMITÀ</a:t>
            </a:r>
            <a:endParaRPr lang="it-IT" sz="2400" b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643174" y="1142984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TRE PRINCIPI FONDAMENTALI</a:t>
            </a:r>
            <a:endParaRPr lang="it-IT" sz="2400" b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71472" y="3500438"/>
            <a:ext cx="3429024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Principio dell’</a:t>
            </a:r>
            <a:r>
              <a:rPr lang="it-IT" sz="2400" b="1" dirty="0" smtClean="0">
                <a:solidFill>
                  <a:srgbClr val="FF0000"/>
                </a:solidFill>
              </a:rPr>
              <a:t>EQUILIBRIO</a:t>
            </a:r>
            <a:endParaRPr lang="it-IT" sz="24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857224" y="2500306"/>
            <a:ext cx="7929618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Rimettere</a:t>
            </a:r>
            <a:r>
              <a:rPr lang="it-IT" sz="2400" dirty="0" smtClean="0"/>
              <a:t> sui </a:t>
            </a:r>
            <a:r>
              <a:rPr lang="it-IT" sz="2400" b="1" dirty="0"/>
              <a:t>troni </a:t>
            </a:r>
            <a:r>
              <a:rPr lang="it-IT" sz="2400" dirty="0"/>
              <a:t>europei </a:t>
            </a:r>
            <a:r>
              <a:rPr lang="it-IT" sz="2400" b="1" dirty="0"/>
              <a:t>i sovrani ritenuti </a:t>
            </a:r>
            <a:r>
              <a:rPr lang="it-IT" sz="2400" b="1" dirty="0" smtClean="0"/>
              <a:t>legittimi</a:t>
            </a:r>
            <a:r>
              <a:rPr lang="it-IT" sz="2400" dirty="0" smtClean="0"/>
              <a:t>, </a:t>
            </a:r>
            <a:r>
              <a:rPr lang="it-IT" sz="2400" dirty="0"/>
              <a:t>le vecchie casate che regnavano prima di </a:t>
            </a:r>
            <a:r>
              <a:rPr lang="it-IT" sz="2400" dirty="0" smtClean="0"/>
              <a:t>Napoleone.</a:t>
            </a:r>
            <a:endParaRPr lang="it-IT" sz="2400" b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785786" y="4071942"/>
            <a:ext cx="8001056" cy="23083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it-IT" sz="2400" dirty="0" smtClean="0"/>
              <a:t>Necessità di trovare e mantenere il </a:t>
            </a:r>
            <a:r>
              <a:rPr lang="it-IT" sz="2400" dirty="0"/>
              <a:t>giusto </a:t>
            </a:r>
            <a:r>
              <a:rPr lang="it-IT" sz="2400" b="1" dirty="0"/>
              <a:t>equilibrio tra le potenze</a:t>
            </a:r>
            <a:r>
              <a:rPr lang="it-IT" sz="2400" dirty="0"/>
              <a:t> </a:t>
            </a:r>
            <a:r>
              <a:rPr lang="it-IT" sz="2400" dirty="0" smtClean="0"/>
              <a:t>europee:</a:t>
            </a:r>
          </a:p>
          <a:p>
            <a:pPr algn="just">
              <a:buFontTx/>
              <a:buChar char="-"/>
              <a:defRPr/>
            </a:pPr>
            <a:r>
              <a:rPr lang="it-IT" sz="2400" dirty="0" smtClean="0"/>
              <a:t> nessuno </a:t>
            </a:r>
            <a:r>
              <a:rPr lang="it-IT" sz="2400" dirty="0"/>
              <a:t>deve essere così potente da poter rompere </a:t>
            </a:r>
            <a:r>
              <a:rPr lang="it-IT" sz="2400" dirty="0" smtClean="0"/>
              <a:t>l’equilibrio </a:t>
            </a:r>
            <a:endParaRPr lang="it-IT" sz="2400" dirty="0"/>
          </a:p>
          <a:p>
            <a:pPr algn="just">
              <a:buFontTx/>
              <a:buChar char="-"/>
              <a:defRPr/>
            </a:pPr>
            <a:r>
              <a:rPr lang="it-IT" sz="2400" dirty="0" smtClean="0"/>
              <a:t> </a:t>
            </a:r>
            <a:r>
              <a:rPr lang="it-IT" sz="2400" dirty="0"/>
              <a:t>si creano Stati cuscinetto e si rafforzano le reti diplomatiche tra i vari Stati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https://upload.wikimedia.org/wikipedia/commons/thumb/6/6c/Prince_Klemens_Lothar_von_Metternich-Winneburg.jpg/170px-Prince_Klemens_Lothar_von_Metternich-Winneburg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b="23529"/>
          <a:stretch>
            <a:fillRect/>
          </a:stretch>
        </p:blipFill>
        <p:spPr bwMode="auto">
          <a:xfrm>
            <a:off x="7358082" y="214290"/>
            <a:ext cx="1619250" cy="1857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5D93-C4C6-4C69-B02C-5C9F4E737387}" type="slidenum">
              <a:rPr lang="it-IT" altLang="it-IT" smtClean="0"/>
              <a:pPr/>
              <a:t>5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714348" y="285728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Congresso di Vienna</a:t>
            </a:r>
            <a:endParaRPr lang="it-IT" sz="40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2643174" y="1142984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TRE PRINCIPI FONDAMENTALI</a:t>
            </a:r>
            <a:endParaRPr lang="it-IT" sz="2400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714348" y="1714488"/>
            <a:ext cx="35719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Principio dell’</a:t>
            </a:r>
            <a:r>
              <a:rPr lang="it-IT" sz="2400" b="1" dirty="0" smtClean="0">
                <a:solidFill>
                  <a:srgbClr val="FF0000"/>
                </a:solidFill>
              </a:rPr>
              <a:t>INTERVENTO</a:t>
            </a:r>
            <a:endParaRPr lang="it-IT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857224" y="2357430"/>
            <a:ext cx="7858180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it-IT" sz="2400" dirty="0"/>
              <a:t>Ogni tentativo di distruggere l’ordine costituito deve essere </a:t>
            </a:r>
            <a:r>
              <a:rPr lang="it-IT" sz="2400" b="1" dirty="0"/>
              <a:t>fermato</a:t>
            </a:r>
            <a:r>
              <a:rPr lang="it-IT" sz="2400" dirty="0"/>
              <a:t> da tutti gli </a:t>
            </a:r>
            <a:r>
              <a:rPr lang="it-IT" sz="2400" dirty="0" smtClean="0"/>
              <a:t>altri: i sovrani si impegnano </a:t>
            </a:r>
            <a:r>
              <a:rPr lang="it-IT" sz="2400" b="1" dirty="0" smtClean="0"/>
              <a:t>all’intervento militare</a:t>
            </a:r>
            <a:r>
              <a:rPr lang="it-IT" sz="2400" dirty="0" smtClean="0"/>
              <a:t> laddove sia in pericolo l’equilibrio</a:t>
            </a:r>
            <a:endParaRPr lang="it-IT" sz="24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28596" y="4643446"/>
            <a:ext cx="35719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ALLEANZE MILITARI</a:t>
            </a:r>
            <a:endParaRPr lang="it-IT" sz="2400" dirty="0"/>
          </a:p>
        </p:txBody>
      </p:sp>
      <p:sp>
        <p:nvSpPr>
          <p:cNvPr id="15" name="Freccia in giù 14"/>
          <p:cNvSpPr/>
          <p:nvPr/>
        </p:nvSpPr>
        <p:spPr>
          <a:xfrm>
            <a:off x="1928794" y="4000504"/>
            <a:ext cx="428628" cy="428628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CasellaDiTesto 22"/>
          <p:cNvSpPr txBox="1"/>
          <p:nvPr/>
        </p:nvSpPr>
        <p:spPr>
          <a:xfrm>
            <a:off x="5072066" y="4071942"/>
            <a:ext cx="3897306" cy="1021556"/>
          </a:xfrm>
          <a:prstGeom prst="roundRect">
            <a:avLst/>
          </a:prstGeom>
          <a:solidFill>
            <a:schemeClr val="bg1"/>
          </a:solidFill>
          <a:ln w="28575" cmpd="sng">
            <a:solidFill>
              <a:srgbClr val="F38232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it-IT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 b="0">
                <a:solidFill>
                  <a:sysClr val="windowText" lastClr="0000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sz="1800" dirty="0" smtClean="0">
                <a:effectLst/>
                <a:latin typeface="+mn-lt"/>
              </a:rPr>
              <a:t>p</a:t>
            </a:r>
            <a:r>
              <a:rPr lang="it-IT" sz="1800" dirty="0" smtClean="0">
                <a:effectLst/>
                <a:latin typeface="+mn-lt"/>
              </a:rPr>
              <a:t>er </a:t>
            </a:r>
            <a:r>
              <a:rPr lang="it-IT" sz="1800" dirty="0" smtClean="0">
                <a:effectLst/>
                <a:latin typeface="+mn-lt"/>
              </a:rPr>
              <a:t>la prima volta </a:t>
            </a:r>
            <a:r>
              <a:rPr lang="it-IT" sz="1800" dirty="0" smtClean="0">
                <a:effectLst/>
                <a:latin typeface="+mn-lt"/>
                <a:sym typeface="Wingdings" pitchFamily="2" charset="2"/>
              </a:rPr>
              <a:t></a:t>
            </a:r>
            <a:r>
              <a:rPr lang="it-IT" sz="1800" dirty="0" smtClean="0">
                <a:effectLst/>
                <a:latin typeface="+mn-lt"/>
              </a:rPr>
              <a:t> </a:t>
            </a:r>
            <a:r>
              <a:rPr lang="it-IT" sz="1800" dirty="0" smtClean="0">
                <a:effectLst/>
                <a:latin typeface="+mn-lt"/>
              </a:rPr>
              <a:t>relazione tra equilibrio internazionale e stabilità politica interna degli Stati</a:t>
            </a:r>
            <a:endParaRPr lang="it-IT" sz="1800" dirty="0">
              <a:effectLst/>
              <a:latin typeface="+mn-lt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6286512" y="3357562"/>
            <a:ext cx="2714644" cy="715089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it-IT" dirty="0">
                <a:solidFill>
                  <a:schemeClr val="tx1"/>
                </a:solidFill>
              </a:rPr>
              <a:t>p</a:t>
            </a:r>
            <a:r>
              <a:rPr lang="it-IT" smtClean="0">
                <a:solidFill>
                  <a:schemeClr val="tx1"/>
                </a:solidFill>
              </a:rPr>
              <a:t>ericolo </a:t>
            </a:r>
            <a:r>
              <a:rPr lang="it-IT" dirty="0" smtClean="0">
                <a:solidFill>
                  <a:schemeClr val="tx1"/>
                </a:solidFill>
              </a:rPr>
              <a:t>del contagio rivoluzionario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https://upload.wikimedia.org/wikipedia/commons/thumb/6/6c/Prince_Klemens_Lothar_von_Metternich-Winneburg.jpg/170px-Prince_Klemens_Lothar_von_Metternich-Winneburg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b="23529"/>
          <a:stretch>
            <a:fillRect/>
          </a:stretch>
        </p:blipFill>
        <p:spPr bwMode="auto">
          <a:xfrm>
            <a:off x="7358082" y="214290"/>
            <a:ext cx="1619250" cy="1857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5D93-C4C6-4C69-B02C-5C9F4E737387}" type="slidenum">
              <a:rPr lang="it-IT" altLang="it-IT" smtClean="0"/>
              <a:pPr/>
              <a:t>6</a:t>
            </a:fld>
            <a:endParaRPr lang="it-IT" alt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714348" y="285728"/>
            <a:ext cx="8001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Congresso di Vienna</a:t>
            </a:r>
            <a:endParaRPr lang="it-IT" sz="40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2928926" y="1357298"/>
            <a:ext cx="357190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ALLEANZE MILITARI</a:t>
            </a:r>
            <a:endParaRPr lang="it-IT" sz="24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857224" y="2143116"/>
            <a:ext cx="35719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Santa Alleanza</a:t>
            </a:r>
            <a:endParaRPr lang="it-IT" sz="24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786314" y="2143116"/>
            <a:ext cx="35719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2400" dirty="0" smtClean="0">
                <a:solidFill>
                  <a:schemeClr val="tx1"/>
                </a:solidFill>
              </a:rPr>
              <a:t>Quadruplice Alleanza</a:t>
            </a:r>
            <a:endParaRPr lang="it-IT" sz="24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857224" y="2857496"/>
            <a:ext cx="3571900" cy="1200329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Russia</a:t>
            </a:r>
          </a:p>
          <a:p>
            <a:r>
              <a:rPr lang="it-IT" dirty="0" smtClean="0"/>
              <a:t>Austria</a:t>
            </a:r>
          </a:p>
          <a:p>
            <a:r>
              <a:rPr lang="it-IT" dirty="0" smtClean="0"/>
              <a:t>Francia</a:t>
            </a:r>
          </a:p>
          <a:p>
            <a:r>
              <a:rPr lang="it-IT" dirty="0" smtClean="0"/>
              <a:t>Prussia</a:t>
            </a:r>
            <a:endParaRPr lang="it-IT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4786314" y="2857496"/>
            <a:ext cx="3571900" cy="1200329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it-IT" b="1" dirty="0" smtClean="0"/>
              <a:t>Inghilterra</a:t>
            </a:r>
          </a:p>
          <a:p>
            <a:r>
              <a:rPr lang="it-IT" dirty="0" smtClean="0"/>
              <a:t>Russia</a:t>
            </a:r>
          </a:p>
          <a:p>
            <a:r>
              <a:rPr lang="it-IT" dirty="0" smtClean="0"/>
              <a:t>Austria</a:t>
            </a:r>
          </a:p>
          <a:p>
            <a:r>
              <a:rPr lang="it-IT" dirty="0" smtClean="0"/>
              <a:t>Prussia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857224" y="4357694"/>
            <a:ext cx="3571900" cy="1754326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Promossa dalla </a:t>
            </a:r>
            <a:r>
              <a:rPr lang="it-IT" u="sng" dirty="0" smtClean="0"/>
              <a:t>Russia</a:t>
            </a:r>
          </a:p>
          <a:p>
            <a:r>
              <a:rPr lang="it-IT" dirty="0" smtClean="0"/>
              <a:t>- Il diritto all’intervento discende dalla responsabilità dei sovrani cristiani verso Dio (zar)</a:t>
            </a:r>
          </a:p>
          <a:p>
            <a:r>
              <a:rPr lang="it-IT" dirty="0" smtClean="0"/>
              <a:t>- Intervento in soccorso degli altri (</a:t>
            </a:r>
            <a:r>
              <a:rPr lang="it-IT" dirty="0" err="1" smtClean="0"/>
              <a:t>Metternich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4786314" y="4357694"/>
            <a:ext cx="3571900" cy="1200329"/>
          </a:xfrm>
          <a:prstGeom prst="rect">
            <a:avLst/>
          </a:prstGeom>
          <a:noFill/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Promossa dall’</a:t>
            </a:r>
            <a:r>
              <a:rPr lang="it-IT" u="sng" dirty="0" smtClean="0"/>
              <a:t>Inghilterra</a:t>
            </a:r>
          </a:p>
          <a:p>
            <a:pPr>
              <a:buFontTx/>
              <a:buChar char="-"/>
            </a:pPr>
            <a:r>
              <a:rPr lang="it-IT" dirty="0" smtClean="0"/>
              <a:t> Esclusione iniziale della Francia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smtClean="0"/>
              <a:t>Non contempla il principio di intervento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https://upload.wikimedia.org/wikipedia/commons/thumb/6/6c/Prince_Klemens_Lothar_von_Metternich-Winneburg.jpg/170px-Prince_Klemens_Lothar_von_Metternich-Winneburg.jpg"/>
          <p:cNvPicPr>
            <a:picLocks noChangeAspect="1" noChangeArrowheads="1"/>
          </p:cNvPicPr>
          <p:nvPr/>
        </p:nvPicPr>
        <p:blipFill>
          <a:blip r:embed="rId2" cstate="print">
            <a:lum bright="40000"/>
          </a:blip>
          <a:srcRect b="23529"/>
          <a:stretch>
            <a:fillRect/>
          </a:stretch>
        </p:blipFill>
        <p:spPr bwMode="auto">
          <a:xfrm>
            <a:off x="7358082" y="214290"/>
            <a:ext cx="1619250" cy="18573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5D93-C4C6-4C69-B02C-5C9F4E737387}" type="slidenum">
              <a:rPr lang="it-IT" altLang="it-IT" smtClean="0"/>
              <a:pPr/>
              <a:t>7</a:t>
            </a:fld>
            <a:endParaRPr lang="it-IT" altLang="it-IT"/>
          </a:p>
        </p:txBody>
      </p:sp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57166"/>
            <a:ext cx="7907136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rgbClr val="007C8F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39291</TotalTime>
  <Words>288</Words>
  <Application>Microsoft Office PowerPoint</Application>
  <PresentationFormat>Presentazione su schermo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Luca Montanari</dc:creator>
  <cp:lastModifiedBy>simone.dell@libero.it</cp:lastModifiedBy>
  <cp:revision>1743</cp:revision>
  <cp:lastPrinted>2017-11-04T14:16:40Z</cp:lastPrinted>
  <dcterms:created xsi:type="dcterms:W3CDTF">2013-12-18T16:34:41Z</dcterms:created>
  <dcterms:modified xsi:type="dcterms:W3CDTF">2020-04-18T18:13:20Z</dcterms:modified>
</cp:coreProperties>
</file>